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6" r:id="rId22"/>
    <p:sldId id="277" r:id="rId23"/>
    <p:sldId id="275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2E6CA4"/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 smtClean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  <a:endParaRPr lang="cs-CZ" sz="6000" b="1" dirty="0">
              <a:solidFill>
                <a:srgbClr val="CC0011"/>
              </a:solidFill>
              <a:latin typeface="Cabin" panose="020B0803050202020004" pitchFamily="34" charset="0"/>
              <a:ea typeface="Roboto Thin" pitchFamily="2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4" y="4271427"/>
            <a:ext cx="6071287" cy="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sloupců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print(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pracovníků - aktualizováno k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14.11.2019.xlsx"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30" name="Picture 6" descr="Související obráze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3" y="1780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3575438" y="3923526"/>
            <a:ext cx="4908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7200" b="1" dirty="0" smtClean="0">
                <a:solidFill>
                  <a:srgbClr val="4A8522"/>
                </a:solidFill>
                <a:latin typeface="Candara" panose="020E0502030303020204" pitchFamily="34" charset="0"/>
                <a:ea typeface="Roboto" pitchFamily="2" charset="0"/>
              </a:rPr>
              <a:t>Čas na oběd</a:t>
            </a:r>
            <a:endParaRPr lang="cs-CZ" sz="7200" b="1" dirty="0">
              <a:solidFill>
                <a:srgbClr val="4A8522"/>
              </a:solidFill>
              <a:latin typeface="Candara" panose="020E0502030303020204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3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Formátování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co standardně v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xlsx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formátovat: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výška řádku/šířka sloupce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 (obecný, text, číslo, datum)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písma (font, barva, tučně, kurzíva, podtržení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buňce (horizontální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ohraničení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buňky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podbarvení buňky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sloučení/rozdělení buněk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26" name="Picture 2" descr="Výsledek obrázku pro format c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"/>
          <a:stretch/>
        </p:blipFill>
        <p:spPr bwMode="auto">
          <a:xfrm>
            <a:off x="8497430" y="3974756"/>
            <a:ext cx="2857500" cy="260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17427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>
                <a:latin typeface="+mj-lt"/>
              </a:rPr>
              <a:t>Proč XLSX?</a:t>
            </a:r>
          </a:p>
          <a:p>
            <a:pPr lvl="1"/>
            <a:r>
              <a:rPr lang="cs-CZ" dirty="0" smtClean="0">
                <a:latin typeface="+mj-lt"/>
              </a:rPr>
              <a:t>v současnosti nejpoužívanější formát pro uživatelskou práci s tabulkami </a:t>
            </a:r>
            <a:endParaRPr lang="cs-CZ" dirty="0">
              <a:latin typeface="+mj-lt"/>
            </a:endParaRPr>
          </a:p>
          <a:p>
            <a:pPr lvl="1"/>
            <a:r>
              <a:rPr lang="cs-CZ" dirty="0" smtClean="0">
                <a:latin typeface="+mj-lt"/>
              </a:rPr>
              <a:t>snadné nastavení formátování, interaktivní zobrazení (šíře tabulky, filtry, ..)</a:t>
            </a:r>
            <a:endParaRPr lang="cs-CZ" sz="2000" dirty="0" smtClean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</a:t>
            </a:r>
            <a:r>
              <a:rPr lang="cs-CZ" dirty="0" smtClean="0">
                <a:latin typeface="+mj-lt"/>
              </a:rPr>
              <a:t>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 smtClean="0"/>
          </a:p>
          <a:p>
            <a:r>
              <a:rPr lang="cs-CZ" dirty="0" smtClean="0">
                <a:latin typeface="+mj-lt"/>
              </a:rPr>
              <a:t>Proč automatizované zpracování?</a:t>
            </a:r>
          </a:p>
          <a:p>
            <a:pPr lvl="1"/>
            <a:r>
              <a:rPr lang="cs-CZ" dirty="0" smtClean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</a:t>
            </a:r>
            <a:r>
              <a:rPr lang="cs-CZ" dirty="0" smtClean="0">
                <a:latin typeface="+mj-lt"/>
              </a:rPr>
              <a:t>pracování a využití dat současně </a:t>
            </a:r>
          </a:p>
          <a:p>
            <a:pPr lvl="2"/>
            <a:r>
              <a:rPr lang="cs-CZ" dirty="0" smtClean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 smtClean="0">
                <a:latin typeface="+mj-lt"/>
              </a:rPr>
              <a:t>vypočtená data</a:t>
            </a:r>
          </a:p>
          <a:p>
            <a:pPr lvl="1"/>
            <a:r>
              <a:rPr lang="cs-CZ" dirty="0" smtClean="0">
                <a:latin typeface="+mj-lt"/>
              </a:rPr>
              <a:t>hromadné zpracování velkého množství souborů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Výška řádku / šířka sloupce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šířky sloupce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letter_col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identifikaci sloupce můžeme použít i čísla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no_column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14" y="4101033"/>
            <a:ext cx="2794686" cy="24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dat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becn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"General"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číselné formáty: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"0.00"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"0"</a:t>
            </a: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textový formát: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@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ormát data: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dd.mm.yyyy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2052" name="Picture 4" descr="Free Download - White Arrow Vector Png, Transparent Png (1200x1059), Png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60999" y="2722251"/>
            <a:ext cx="3989401" cy="2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0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písma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 písma: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písma a velikosti: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Calibri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size=11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další nastavení: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bold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True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italic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False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underline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barvy: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calli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34" y="3550507"/>
            <a:ext cx="2308266" cy="30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3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Zarovnání v buňce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horizontální zarovnání: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horizontal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marL="914400" lvl="2" indent="0">
              <a:buNone/>
            </a:pP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vertical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='top')</a:t>
            </a:r>
          </a:p>
          <a:p>
            <a:pPr marL="914400" lvl="2" indent="0">
              <a:buNone/>
            </a:pPr>
            <a:endParaRPr lang="cs-CZ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odsazení: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(indent=1)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otace textu: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text_rotation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=90)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3076" name="Picture 4" descr="Výsledek obrázku pro alignment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3353" y="2797100"/>
            <a:ext cx="4960595" cy="24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51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Ohraničení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ohraničení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right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=…)</a:t>
            </a:r>
          </a:p>
          <a:p>
            <a:pPr lvl="1">
              <a:buFontTx/>
              <a:buChar char="-"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každou stranu je možné volit jiné ohraničení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říklady </a:t>
            </a: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dashed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'double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'medium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thick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174" name="Picture 6" descr="Související obr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169" y="4752502"/>
            <a:ext cx="4286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Podbarvení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podbarvení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cell.fill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bgColor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FF00FF",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fill_type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"solid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")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Picture 2" descr="Výsledek obrázku pro can with pa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7492" y="3943416"/>
            <a:ext cx="4236308" cy="26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Sloučení / rozdělení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ws.merge_cells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  <a:p>
            <a:pPr lvl="1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rozdělení buněk:</a:t>
            </a:r>
          </a:p>
          <a:p>
            <a:pPr lvl="1">
              <a:buFontTx/>
              <a:buChar char="-"/>
            </a:pPr>
            <a:r>
              <a:rPr lang="cs-CZ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ws.unmerge_cells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200" name="Picture 8" descr="Výsledek obrázku pro cellular di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20971"/>
          <a:stretch/>
        </p:blipFill>
        <p:spPr bwMode="auto">
          <a:xfrm>
            <a:off x="8066903" y="3653602"/>
            <a:ext cx="3286897" cy="29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Ať to nějak vypadá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druhé cvičení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"lesson_02"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„seznam_firem.csv"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vytvoř jednotný soubor s informacemi o daňovém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obsah souboru naformátuj s využitím již zmíněného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název souboru a název listu bude stejný jako číslo daňového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soubory ulož do samostatné složky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28" y="2768309"/>
            <a:ext cx="2694820" cy="38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rychlost zpracování</a:t>
            </a:r>
          </a:p>
          <a:p>
            <a:endParaRPr lang="cs-CZ" dirty="0" smtClean="0"/>
          </a:p>
          <a:p>
            <a:r>
              <a:rPr lang="cs-CZ" b="1" dirty="0" err="1" smtClean="0">
                <a:latin typeface="+mj-lt"/>
              </a:rPr>
              <a:t>PyExcellent</a:t>
            </a:r>
            <a:endParaRPr lang="cs-CZ" b="1" dirty="0" smtClean="0">
              <a:latin typeface="+mj-lt"/>
            </a:endParaRP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možnosti </a:t>
            </a:r>
            <a:r>
              <a:rPr lang="cs-CZ" dirty="0">
                <a:latin typeface="+mj-lt"/>
              </a:rPr>
              <a:t>formátování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556951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aklonuj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si: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https://github.com/luipenox/pytable</a:t>
            </a:r>
          </a:p>
          <a:p>
            <a:pPr marL="457200" indent="-457200">
              <a:buAutoNum type="arabicPeriod"/>
            </a:pPr>
            <a:endParaRPr lang="cs-CZ" sz="2400" dirty="0" smtClean="0">
              <a:latin typeface="+mj-lt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vytvoř si nový soubor </a:t>
            </a:r>
            <a:r>
              <a:rPr lang="cs-CZ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demo_openpyxl.py</a:t>
            </a:r>
            <a:r>
              <a:rPr lang="cs-CZ" sz="2400" b="1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v klonovaném projektu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naimportuj si v něm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from </a:t>
            </a:r>
            <a:r>
              <a:rPr lang="en-US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pytable</a:t>
            </a:r>
            <a:r>
              <a:rPr lang="en-US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zavolej importovanou funkci</a:t>
            </a:r>
            <a:r>
              <a:rPr lang="en-US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b="1" dirty="0" smtClean="0">
                <a:solidFill>
                  <a:schemeClr val="bg1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cs-CZ" sz="2400" b="1" dirty="0" smtClean="0">
              <a:solidFill>
                <a:schemeClr val="bg1"/>
              </a:solidFill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solidFill>
                  <a:schemeClr val="bg1"/>
                </a:solidFill>
                <a:latin typeface="+mj-lt"/>
                <a:cs typeface="Courier New" panose="02070309020205020404" pitchFamily="49" charset="0"/>
              </a:rPr>
              <a:t>omrkni výsledný soubor ve svém tabulkovém editoru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nastavovat podmíněné formátování</a:t>
            </a:r>
            <a:endParaRPr lang="cs-CZ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ytvářet „tabulky“ (paradoxně)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 import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 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oužijeme blok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4436</TotalTime>
  <Words>1006</Words>
  <Application>Microsoft Office PowerPoint</Application>
  <PresentationFormat>Širokoúhlá obrazovka</PresentationFormat>
  <Paragraphs>275</Paragraphs>
  <Slides>27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7" baseType="lpstr">
      <vt:lpstr>Arial</vt:lpstr>
      <vt:lpstr>Cabin</vt:lpstr>
      <vt:lpstr>Calibri</vt:lpstr>
      <vt:lpstr>Calibri Light</vt:lpstr>
      <vt:lpstr>Candara</vt:lpstr>
      <vt:lpstr>Consolas</vt:lpstr>
      <vt:lpstr>Courier New</vt:lpstr>
      <vt:lpstr>Roboto</vt:lpstr>
      <vt:lpstr>Roboto Thin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  <vt:lpstr>Prezentace aplikace PowerPoint</vt:lpstr>
      <vt:lpstr>Formátování</vt:lpstr>
      <vt:lpstr>Výška řádku / šířka sloupce</vt:lpstr>
      <vt:lpstr>Formát dat</vt:lpstr>
      <vt:lpstr>Formát písma</vt:lpstr>
      <vt:lpstr>Zarovnání v buňce</vt:lpstr>
      <vt:lpstr>Ohraničení buňky</vt:lpstr>
      <vt:lpstr>Podbarvení buňky</vt:lpstr>
      <vt:lpstr>Sloučení / rozdělení buněk</vt:lpstr>
      <vt:lpstr>Ať to nějak vypadá</vt:lpstr>
    </vt:vector>
  </TitlesOfParts>
  <Company>Finanční správa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Práce s XLSX tabulkami</dc:title>
  <dc:creator>Reif Luděk</dc:creator>
  <cp:keywords>openpyxl;python;presentation</cp:keywords>
  <cp:lastModifiedBy>Reif Luděk Ing. (FÚ pro Jihomoravský kraj)</cp:lastModifiedBy>
  <cp:revision>66</cp:revision>
  <dcterms:created xsi:type="dcterms:W3CDTF">2019-11-12T07:27:05Z</dcterms:created>
  <dcterms:modified xsi:type="dcterms:W3CDTF">2019-11-16T05:50:19Z</dcterms:modified>
</cp:coreProperties>
</file>